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88" r:id="rId4"/>
    <p:sldId id="290" r:id="rId5"/>
    <p:sldId id="292" r:id="rId6"/>
    <p:sldId id="294" r:id="rId7"/>
    <p:sldId id="295" r:id="rId8"/>
    <p:sldId id="264" r:id="rId9"/>
    <p:sldId id="265" r:id="rId10"/>
    <p:sldId id="296" r:id="rId11"/>
    <p:sldId id="297" r:id="rId12"/>
    <p:sldId id="302" r:id="rId13"/>
    <p:sldId id="303" r:id="rId14"/>
    <p:sldId id="305" r:id="rId15"/>
    <p:sldId id="301" r:id="rId16"/>
    <p:sldId id="274" r:id="rId17"/>
    <p:sldId id="277" r:id="rId18"/>
    <p:sldId id="276" r:id="rId19"/>
    <p:sldId id="275" r:id="rId20"/>
    <p:sldId id="308" r:id="rId21"/>
    <p:sldId id="307" r:id="rId22"/>
    <p:sldId id="281" r:id="rId23"/>
    <p:sldId id="282" r:id="rId24"/>
    <p:sldId id="283" r:id="rId25"/>
    <p:sldId id="298" r:id="rId26"/>
    <p:sldId id="299" r:id="rId27"/>
    <p:sldId id="300" r:id="rId28"/>
    <p:sldId id="287" r:id="rId29"/>
  </p:sldIdLst>
  <p:sldSz cx="9144000" cy="6858000" type="screen4x3"/>
  <p:notesSz cx="6888163" cy="10020300"/>
  <p:embeddedFontLst>
    <p:embeddedFont>
      <p:font typeface="Arial Bold" panose="020B0704020202020204" pitchFamily="34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0" roundtripDataSignature="AMtx7mhn0z3UFpGsqSti87/YGjh/ePr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31586-7C18-43F6-95CC-B7EA9F4BCC20}" v="123" dt="2024-02-08T12:46:02.903"/>
    <p1510:client id="{6A83F459-3801-419B-97D7-6CAEE2A80F04}" v="452" dt="2024-02-08T13:29:41.223"/>
    <p1510:client id="{AD1D1A71-A37D-41FB-9891-BAE0E8948867}" v="609" dt="2024-02-08T13:40:53.377"/>
  </p1510:revLst>
</p1510:revInfo>
</file>

<file path=ppt/tableStyles.xml><?xml version="1.0" encoding="utf-8"?>
<a:tblStyleLst xmlns:a="http://schemas.openxmlformats.org/drawingml/2006/main" def="{248FC6C2-C216-4D67-AB50-5D9523515CF3}">
  <a:tblStyle styleId="{248FC6C2-C216-4D67-AB50-5D9523515C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87A7AA-2CAE-48E3-BB80-2CF8E67B25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customschemas.google.com/relationships/presentationmetadata" Target="meta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6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452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18/03/2024</a:t>
            </a:r>
            <a:endParaRPr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520EE-95B0-DFCA-4158-D79C5BCC93F0}"/>
              </a:ext>
            </a:extLst>
          </p:cNvPr>
          <p:cNvSpPr txBox="1"/>
          <p:nvPr/>
        </p:nvSpPr>
        <p:spPr>
          <a:xfrm>
            <a:off x="572643" y="1466469"/>
            <a:ext cx="82296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of an integrated system utilizing CCTV, deep learning, and YOLOv8 object detection for real-time hazard monitoring in challenging terrain regions.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accident, wildlife and flood with insights into algorithms and datasets used.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 enables quick hazard response, with an integrated alert system promptly notifying authorities.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include proactive hazard mitigation, precise resource allocation, ecosystem conservation, and improved infrastructure resilience.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limitations and identification of future research opportunities in advanced detection technologies for safety in challenging terrain regions.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19774"/>
            <a:ext cx="8229600" cy="639762"/>
          </a:xfrm>
        </p:spPr>
        <p:txBody>
          <a:bodyPr/>
          <a:lstStyle/>
          <a:p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 Architecture Diagram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143B083-5C38-C721-6C1B-4F724837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DC9266FA-0665-B981-975C-09F654C2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AC4C3-BC5B-42D5-FED6-DEDCDDC9397A}"/>
              </a:ext>
            </a:extLst>
          </p:cNvPr>
          <p:cNvSpPr txBox="1"/>
          <p:nvPr/>
        </p:nvSpPr>
        <p:spPr>
          <a:xfrm>
            <a:off x="4094480" y="22453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Animal Detection Processing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93790BC-3CA4-60F7-FDBE-4594912F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9" y="914400"/>
            <a:ext cx="8378231" cy="54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List of modules</a:t>
            </a:r>
            <a:endParaRPr lang="en-IN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Accident detection</a:t>
            </a:r>
          </a:p>
          <a:p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Wild animal detection</a:t>
            </a:r>
          </a:p>
          <a:p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Flood detection</a:t>
            </a:r>
          </a:p>
          <a:p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Multithreading and Integrating</a:t>
            </a:r>
          </a:p>
          <a:p>
            <a:endParaRPr lang="en-US" sz="2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A2ECD-A7C9-4BC5-B99B-D6CB857FEA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87210F-83F3-B2E2-BDF5-E2B854B4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EE106247-6922-60F1-4E39-7124FF22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</p:spTree>
    <p:extLst>
      <p:ext uri="{BB962C8B-B14F-4D97-AF65-F5344CB8AC3E}">
        <p14:creationId xmlns:p14="http://schemas.microsoft.com/office/powerpoint/2010/main" val="86597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639762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Arial Bold"/>
                <a:cs typeface="Arial Bold"/>
              </a:rPr>
              <a:t>Module 1: Accident Detection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t>12</a:t>
            </a:fld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59A56-754F-850E-8EF8-FD96EF3D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8" t="20378" r="11290" b="11650"/>
          <a:stretch/>
        </p:blipFill>
        <p:spPr>
          <a:xfrm>
            <a:off x="852714" y="1170214"/>
            <a:ext cx="7431084" cy="4569057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850D54-B94F-7239-5E6A-A296DA60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65915FB6-247A-1D0A-AE20-C13A3575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</p:spTree>
    <p:extLst>
      <p:ext uri="{BB962C8B-B14F-4D97-AF65-F5344CB8AC3E}">
        <p14:creationId xmlns:p14="http://schemas.microsoft.com/office/powerpoint/2010/main" val="16989966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F2CF0F-AA93-1C4A-6894-A4D2FA33FA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721300"/>
            <a:ext cx="8943975" cy="30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D3756-540D-93C2-51D7-2ED98B2BA94B}"/>
              </a:ext>
            </a:extLst>
          </p:cNvPr>
          <p:cNvSpPr txBox="1"/>
          <p:nvPr/>
        </p:nvSpPr>
        <p:spPr>
          <a:xfrm>
            <a:off x="1046932" y="219276"/>
            <a:ext cx="701039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Module 2 :Flood Detection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81EBF-16B3-E08F-C998-7291BA4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3790496"/>
            <a:ext cx="3352800" cy="2405945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73B459-FBAD-AB7E-4950-5B2EF2A4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DABE4F7C-5242-F2E1-FA8D-E061C9D5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98266163-350D-C485-37B5-5D00C1DAEAD9}"/>
              </a:ext>
            </a:extLst>
          </p:cNvPr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2373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AB349-2F7B-469D-F838-B5CA0A94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A2ECD-A7C9-4BC5-B99B-D6CB857FEA4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F864F-EF5D-DBCE-1103-317E2F89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838200"/>
            <a:ext cx="3634506" cy="25908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56831C-C939-3C06-EB7A-B5C4446DD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0" y="3659626"/>
            <a:ext cx="3657598" cy="2436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1AA9E-885E-A1AC-D5D6-6B005BB6B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44" y="1041401"/>
            <a:ext cx="2796311" cy="495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DB75C-8D6E-EAD2-118E-4DE65D92FDD0}"/>
              </a:ext>
            </a:extLst>
          </p:cNvPr>
          <p:cNvSpPr txBox="1"/>
          <p:nvPr/>
        </p:nvSpPr>
        <p:spPr>
          <a:xfrm>
            <a:off x="1219200" y="304800"/>
            <a:ext cx="701039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Module 3 : Animal Detection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11AEECF-0AFF-556F-75FA-CFFC80E9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C6B9A457-62B7-7099-9E05-0F32B683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</p:spTree>
    <p:extLst>
      <p:ext uri="{BB962C8B-B14F-4D97-AF65-F5344CB8AC3E}">
        <p14:creationId xmlns:p14="http://schemas.microsoft.com/office/powerpoint/2010/main" val="16593775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 Functional Architecture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AC4C3-BC5B-42D5-FED6-DEDCDDC9397A}"/>
              </a:ext>
            </a:extLst>
          </p:cNvPr>
          <p:cNvSpPr txBox="1"/>
          <p:nvPr/>
        </p:nvSpPr>
        <p:spPr>
          <a:xfrm>
            <a:off x="4094480" y="22453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Detection Processing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9">
            <a:extLst>
              <a:ext uri="{FF2B5EF4-FFF2-40B4-BE49-F238E27FC236}">
                <a16:creationId xmlns:a16="http://schemas.microsoft.com/office/drawing/2014/main" id="{60CF0D60-04EA-1092-94BD-38889019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Project Review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0427B69-0397-21FB-B867-462ED776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042F6-18AB-ED8C-63A7-699B9F03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028700"/>
            <a:ext cx="7429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1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457200" y="301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3" name="Google Shape;27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FB3D53-22CC-93EE-6F3F-A9795F6F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B2666-AEF6-0500-FA30-AA4A96E6E00C}"/>
              </a:ext>
            </a:extLst>
          </p:cNvPr>
          <p:cNvSpPr txBox="1"/>
          <p:nvPr/>
        </p:nvSpPr>
        <p:spPr>
          <a:xfrm>
            <a:off x="882054" y="1874071"/>
            <a:ext cx="686857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  <a:t>YOLO v8 (You Only Look Once).</a:t>
            </a:r>
          </a:p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  <a:t>Twilio API.</a:t>
            </a:r>
          </a:p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  <a:t>OpenCV (Open Source Computer Vision Library).</a:t>
            </a:r>
          </a:p>
          <a:p>
            <a:pPr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5" name="Google Shape;30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D6F7964-BC50-5E2B-1F19-422590DE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40CB32-002A-771F-DD0E-159DDA9A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" y="1143000"/>
            <a:ext cx="7853680" cy="47596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0BC6F66-3A07-4C71-7223-3B319ADC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F3187-D91D-3D26-41CF-3C355DF24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0779"/>
            <a:ext cx="8272408" cy="51977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" name="Picture 1" descr="A screenshot of a video&#10;&#10;Description automatically generated">
            <a:extLst>
              <a:ext uri="{FF2B5EF4-FFF2-40B4-BE49-F238E27FC236}">
                <a16:creationId xmlns:a16="http://schemas.microsoft.com/office/drawing/2014/main" id="{C7ED2144-5CF2-EE4C-E46E-4B107F15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7" y="1265669"/>
            <a:ext cx="8381998" cy="4462731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906D268-AE4A-2C4B-52BA-4A00EF81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Objective(s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457200" y="1624013"/>
            <a:ext cx="8229600" cy="40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6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• To Identify and Prevent Terrain-Related Incidents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indent="0">
              <a:buSzPts val="16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• To Leverage Data to Improve Road Safety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indent="0">
              <a:buSzPts val="16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• To Enhancing Transportation Infrastructure Resilience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18/03/2024</a:t>
            </a:r>
          </a:p>
        </p:txBody>
      </p:sp>
      <p:sp>
        <p:nvSpPr>
          <p:cNvPr id="127" name="Google Shape;1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159C-C039-9C70-E1D8-300F638B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EC47B-F863-1B2E-1EEE-6B01F428E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8F9BF-4A51-8D6C-7BCA-A31B5FCBD1EB}"/>
              </a:ext>
            </a:extLst>
          </p:cNvPr>
          <p:cNvSpPr txBox="1"/>
          <p:nvPr/>
        </p:nvSpPr>
        <p:spPr>
          <a:xfrm>
            <a:off x="304801" y="6385023"/>
            <a:ext cx="2023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18/03/2024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4765E-6FF4-2B8A-6FA2-95F3894F8032}"/>
              </a:ext>
            </a:extLst>
          </p:cNvPr>
          <p:cNvSpPr txBox="1"/>
          <p:nvPr/>
        </p:nvSpPr>
        <p:spPr>
          <a:xfrm>
            <a:off x="4011168" y="6356350"/>
            <a:ext cx="1810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Review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49E39-CA56-98CA-6D7A-2725918A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" y="2451925"/>
            <a:ext cx="3705225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675E4-51DF-F652-73C3-78EFBA5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90" y="2052827"/>
            <a:ext cx="4328160" cy="324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471F0-ED2F-9D80-7D50-61C0D9CA8836}"/>
              </a:ext>
            </a:extLst>
          </p:cNvPr>
          <p:cNvSpPr txBox="1"/>
          <p:nvPr/>
        </p:nvSpPr>
        <p:spPr>
          <a:xfrm>
            <a:off x="1630491" y="4899850"/>
            <a:ext cx="223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Flood Accuracy Curve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844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8257-4C79-AA26-9E8E-54ED56E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0F180-21CC-6098-EC99-BB628BC3AF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97588-B014-C35B-751C-C8791CCA698D}"/>
              </a:ext>
            </a:extLst>
          </p:cNvPr>
          <p:cNvSpPr txBox="1"/>
          <p:nvPr/>
        </p:nvSpPr>
        <p:spPr>
          <a:xfrm>
            <a:off x="4017264" y="6356350"/>
            <a:ext cx="16276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7A04F-2914-08EC-CA37-1A5F4D19C198}"/>
              </a:ext>
            </a:extLst>
          </p:cNvPr>
          <p:cNvSpPr txBox="1"/>
          <p:nvPr/>
        </p:nvSpPr>
        <p:spPr>
          <a:xfrm>
            <a:off x="213360" y="6327915"/>
            <a:ext cx="1213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18/03/2024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C8C35-CFB3-E209-7357-DAA280A0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2104568"/>
            <a:ext cx="3894392" cy="2648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E4791-92D1-0549-092F-59DB44ED8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65" y="2104568"/>
            <a:ext cx="4175881" cy="2803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195A2-A460-5BD2-6103-448F0D431292}"/>
              </a:ext>
            </a:extLst>
          </p:cNvPr>
          <p:cNvSpPr txBox="1"/>
          <p:nvPr/>
        </p:nvSpPr>
        <p:spPr>
          <a:xfrm>
            <a:off x="1234440" y="4985039"/>
            <a:ext cx="263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Accuracy Curve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DBA48-E275-7AB6-70A3-A636E1AAC55F}"/>
              </a:ext>
            </a:extLst>
          </p:cNvPr>
          <p:cNvSpPr txBox="1"/>
          <p:nvPr/>
        </p:nvSpPr>
        <p:spPr>
          <a:xfrm>
            <a:off x="5522976" y="4985039"/>
            <a:ext cx="2276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Accident Accuracy Curve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616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49" name="Google Shape;349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18/03/2024</a:t>
            </a:r>
          </a:p>
        </p:txBody>
      </p:sp>
      <p:sp>
        <p:nvSpPr>
          <p:cNvPr id="350" name="Google Shape;350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Review</a:t>
            </a:r>
            <a:endParaRPr dirty="0"/>
          </a:p>
        </p:txBody>
      </p:sp>
      <p:sp>
        <p:nvSpPr>
          <p:cNvPr id="351" name="Google Shape;351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graphicFrame>
        <p:nvGraphicFramePr>
          <p:cNvPr id="352" name="Google Shape;352;p26"/>
          <p:cNvGraphicFramePr/>
          <p:nvPr>
            <p:extLst>
              <p:ext uri="{D42A27DB-BD31-4B8C-83A1-F6EECF244321}">
                <p14:modId xmlns:p14="http://schemas.microsoft.com/office/powerpoint/2010/main" val="256680523"/>
              </p:ext>
            </p:extLst>
          </p:nvPr>
        </p:nvGraphicFramePr>
        <p:xfrm>
          <a:off x="756000" y="726570"/>
          <a:ext cx="7632000" cy="5217000"/>
        </p:xfrm>
        <a:graphic>
          <a:graphicData uri="http://schemas.openxmlformats.org/drawingml/2006/table">
            <a:tbl>
              <a:tblPr>
                <a:noFill/>
                <a:tableStyleId>{DA87A7AA-2CAE-48E3-BB80-2CF8E67B2536}</a:tableStyleId>
              </a:tblPr>
              <a:tblGrid>
                <a:gridCol w="152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Testcase</a:t>
                      </a:r>
                      <a:r>
                        <a:rPr lang="en-US" sz="14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ID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Score from Assessment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Pass/Fail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Severe and Alert is Triggered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Severe and Alert Should be Triggered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Tiger and Elephant are Detected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Tiger and Elephant should be Detected</a:t>
                      </a: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Flooding , Car and Person are Detected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Flooding Should be Detected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Detected a Tree as a Tiger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Detection Should be Detected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Detected Pond as a Flooding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Flooding should be Detected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0" name="Google Shape;36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362" name="Google Shape;362;p27"/>
          <p:cNvSpPr txBox="1"/>
          <p:nvPr/>
        </p:nvSpPr>
        <p:spPr>
          <a:xfrm>
            <a:off x="582168" y="1001068"/>
            <a:ext cx="75741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lnSpc>
                <a:spcPct val="150000"/>
              </a:lnSpc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SOFTWARE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</a:p>
          <a:p>
            <a:pPr marL="139700">
              <a:lnSpc>
                <a:spcPct val="150000"/>
              </a:lnSpc>
            </a:pPr>
            <a:r>
              <a:rPr lang="en-US" sz="1600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 Environment: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 3.x installed with necessary packages like NumPy, OpenCV, and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imutils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for image processing tasks. Anaconda distribution can simplify package management.</a:t>
            </a:r>
          </a:p>
          <a:p>
            <a:pPr marL="139700">
              <a:lnSpc>
                <a:spcPct val="150000"/>
              </a:lnSpc>
            </a:pPr>
            <a:r>
              <a:rPr lang="en-US" sz="1600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Integrated Development Environment (IDE):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of IDEs like Google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Colab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or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Jupyter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Notebook for code development and experimentation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139700">
              <a:lnSpc>
                <a:spcPct val="150000"/>
              </a:lnSpc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HARDWARE :</a:t>
            </a:r>
          </a:p>
          <a:p>
            <a:pPr marL="139700">
              <a:lnSpc>
                <a:spcPct val="150000"/>
              </a:lnSpc>
            </a:pPr>
            <a:r>
              <a:rPr lang="en-US" sz="1600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Processor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A multi-core processor (e.g., Intel Core i5 or higher) to handle the computational load efficiently.</a:t>
            </a:r>
          </a:p>
          <a:p>
            <a:pPr marL="139700">
              <a:lnSpc>
                <a:spcPct val="150000"/>
              </a:lnSpc>
            </a:pPr>
            <a:r>
              <a:rPr lang="en-US" sz="1600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Memory(RAM):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At least 8 GB of RAM to accommodate image processing operations and data manipulation.</a:t>
            </a:r>
          </a:p>
          <a:p>
            <a:pPr marL="139700">
              <a:lnSpc>
                <a:spcPct val="150000"/>
              </a:lnSpc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TECHNOLOGY USED :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 with OpenCV Deep Learning Frameworks.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9EE0753-326E-0148-9C83-FBCF21FA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Publications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9" name="Google Shape;36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71" name="Google Shape;371;p28"/>
          <p:cNvSpPr txBox="1"/>
          <p:nvPr/>
        </p:nvSpPr>
        <p:spPr>
          <a:xfrm>
            <a:off x="560687" y="1046599"/>
            <a:ext cx="8022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ctr">
              <a:buClr>
                <a:schemeClr val="dk1"/>
              </a:buClr>
              <a:buSzPts val="1600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in ICMCST-24 conference , Publisher: IEEE </a:t>
            </a:r>
            <a:endParaRPr lang="en-US" sz="1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89791-F068-E459-5F6E-99543C58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07981"/>
            <a:ext cx="6134100" cy="4356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3CA2-CADF-377D-72A4-FCBDDC7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Arial"/>
              </a:rPr>
              <a:t>References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28B56-1FC3-28FF-BE53-7A2E2BC4F086}"/>
              </a:ext>
            </a:extLst>
          </p:cNvPr>
          <p:cNvSpPr txBox="1"/>
          <p:nvPr/>
        </p:nvSpPr>
        <p:spPr>
          <a:xfrm>
            <a:off x="450213" y="1163580"/>
            <a:ext cx="834292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sz="1600" dirty="0">
                <a:latin typeface="Times New Roman"/>
                <a:cs typeface="Arial"/>
              </a:rPr>
              <a:t>Babu, R., &amp; Rajitha, B. (2022, July). Accident Detection through CCTV Surveillance. In 2022 IEEE Students Conference on Engineering and Systems (SCES) (pp. 01-06). IEEE. ​</a:t>
            </a:r>
            <a:endParaRPr lang="en-US" dirty="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endParaRPr lang="en-US" sz="1600" dirty="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600" dirty="0">
                <a:latin typeface="Times New Roman"/>
                <a:cs typeface="Arial"/>
              </a:rPr>
              <a:t>Lee, K. B., &amp; Shin, H. S. (2019, August). An application of a deep learning algorithm for automatic detection of unexpected accidents under bad CCTV monitoring conditions in tunnels. In 2019 International Conference on deep learning and machine learning in emerging applications (Deep-ML) (pp. 7-11). IEEE.​</a:t>
            </a:r>
          </a:p>
          <a:p>
            <a:pPr marL="285750" indent="-285750" algn="just">
              <a:buFont typeface="Wingdings"/>
              <a:buChar char="§"/>
            </a:pPr>
            <a:endParaRPr lang="en-US" sz="1600" dirty="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600" dirty="0">
                <a:latin typeface="Times New Roman"/>
                <a:cs typeface="Arial"/>
              </a:rPr>
              <a:t>Yadav, N., Thakur, U., </a:t>
            </a:r>
            <a:r>
              <a:rPr lang="en-US" sz="1600" dirty="0" err="1">
                <a:latin typeface="Times New Roman"/>
                <a:cs typeface="Arial"/>
              </a:rPr>
              <a:t>Poonia</a:t>
            </a:r>
            <a:r>
              <a:rPr lang="en-US" sz="1600" dirty="0">
                <a:latin typeface="Times New Roman"/>
                <a:cs typeface="Arial"/>
              </a:rPr>
              <a:t>, A., &amp; Chandel, R. (2021, August). Post-Crash Detection and Traffic Analysis. In 2021 8th International Conference on Signal Processing and Integrated Networks (SPIN) (pp. 1092-1097). IEEE.​</a:t>
            </a:r>
          </a:p>
          <a:p>
            <a:pPr marL="285750" indent="-285750" algn="just">
              <a:buFont typeface="Wingdings"/>
              <a:buChar char="§"/>
            </a:pPr>
            <a:endParaRPr lang="en-US" sz="1600" dirty="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600" dirty="0">
                <a:latin typeface="Times New Roman"/>
                <a:cs typeface="Arial"/>
              </a:rPr>
              <a:t>Meera, S., </a:t>
            </a:r>
            <a:r>
              <a:rPr lang="en-US" sz="1600" dirty="0" err="1">
                <a:latin typeface="Times New Roman"/>
                <a:cs typeface="Arial"/>
              </a:rPr>
              <a:t>Priyadharshini</a:t>
            </a:r>
            <a:r>
              <a:rPr lang="en-US" sz="1600" dirty="0">
                <a:latin typeface="Times New Roman"/>
                <a:cs typeface="Arial"/>
              </a:rPr>
              <a:t>, K., </a:t>
            </a:r>
            <a:r>
              <a:rPr lang="en-US" sz="1600" dirty="0" err="1">
                <a:latin typeface="Times New Roman"/>
                <a:cs typeface="Arial"/>
              </a:rPr>
              <a:t>Varshitha</a:t>
            </a:r>
            <a:r>
              <a:rPr lang="en-US" sz="1600" dirty="0">
                <a:latin typeface="Times New Roman"/>
                <a:cs typeface="Arial"/>
              </a:rPr>
              <a:t>, P. V., &amp; </a:t>
            </a:r>
            <a:r>
              <a:rPr lang="en-US" sz="1600" dirty="0" err="1">
                <a:latin typeface="Times New Roman"/>
                <a:cs typeface="Arial"/>
              </a:rPr>
              <a:t>SaiCharitha</a:t>
            </a:r>
            <a:r>
              <a:rPr lang="en-US" sz="1600" dirty="0">
                <a:latin typeface="Times New Roman"/>
                <a:cs typeface="Arial"/>
              </a:rPr>
              <a:t>, R. (2022, November). Animal Detection Alert System. In 2022 1st International Conference on Computational Science and Technology (ICCST) (pp. 538-542). IEEE.​</a:t>
            </a:r>
          </a:p>
          <a:p>
            <a:pPr marL="285750" indent="-285750" algn="just">
              <a:buFont typeface="Wingdings"/>
              <a:buChar char="§"/>
            </a:pPr>
            <a:endParaRPr lang="en-US" sz="1600" dirty="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600" dirty="0">
                <a:latin typeface="Times New Roman"/>
                <a:cs typeface="Arial"/>
              </a:rPr>
              <a:t>Santhanam, S., </a:t>
            </a:r>
            <a:r>
              <a:rPr lang="en-US" sz="1600" dirty="0" err="1">
                <a:latin typeface="Times New Roman"/>
                <a:cs typeface="Arial"/>
              </a:rPr>
              <a:t>Panigrahi</a:t>
            </a:r>
            <a:r>
              <a:rPr lang="en-US" sz="1600" dirty="0">
                <a:latin typeface="Times New Roman"/>
                <a:cs typeface="Arial"/>
              </a:rPr>
              <a:t>, S. S., Kashyap, S. K., &amp; </a:t>
            </a:r>
            <a:r>
              <a:rPr lang="en-US" sz="1600" dirty="0" err="1">
                <a:latin typeface="Times New Roman"/>
                <a:cs typeface="Arial"/>
              </a:rPr>
              <a:t>Duriseti</a:t>
            </a:r>
            <a:r>
              <a:rPr lang="en-US" sz="1600" dirty="0">
                <a:latin typeface="Times New Roman"/>
                <a:cs typeface="Arial"/>
              </a:rPr>
              <a:t>, B. K. (2021, November). Animal Detection for Road safety using Deep Learning. In 2021 International Conference on Computational Intelligence and Computing Applications (ICCICA) (pp. 1-5). IEEE.​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19D9B0-BE98-6DDC-02D1-E9A2BEB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7" name="Google Shape;273;p19">
            <a:extLst>
              <a:ext uri="{FF2B5EF4-FFF2-40B4-BE49-F238E27FC236}">
                <a16:creationId xmlns:a16="http://schemas.microsoft.com/office/drawing/2014/main" id="{51EC3514-77C3-6E89-7BF9-AD12E398902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848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Arial"/>
              </a:rPr>
              <a:t>References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28B56-1FC3-28FF-BE53-7A2E2BC4F086}"/>
              </a:ext>
            </a:extLst>
          </p:cNvPr>
          <p:cNvSpPr txBox="1"/>
          <p:nvPr/>
        </p:nvSpPr>
        <p:spPr>
          <a:xfrm>
            <a:off x="457200" y="847150"/>
            <a:ext cx="8342924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Li, N., </a:t>
            </a:r>
            <a:r>
              <a:rPr lang="en-US" sz="1600" err="1">
                <a:latin typeface="Times New Roman"/>
                <a:cs typeface="Arial"/>
              </a:rPr>
              <a:t>Kusakunniran</a:t>
            </a:r>
            <a:r>
              <a:rPr lang="en-US" sz="1600">
                <a:latin typeface="Times New Roman"/>
                <a:cs typeface="Arial"/>
              </a:rPr>
              <a:t>, W., &amp; </a:t>
            </a:r>
            <a:r>
              <a:rPr lang="en-US" sz="1600" err="1">
                <a:latin typeface="Times New Roman"/>
                <a:cs typeface="Arial"/>
              </a:rPr>
              <a:t>Hotta</a:t>
            </a:r>
            <a:r>
              <a:rPr lang="en-US" sz="1600">
                <a:latin typeface="Times New Roman"/>
                <a:cs typeface="Arial"/>
              </a:rPr>
              <a:t>, S. (2020, June). Detection of Animal Behind Cages Using Convolutional Neural Network. In 2020 17th International Conference on Electrical Engineering/Electronics, Computer, Telecommunications and Information Technology (ECTI-CON) (pp. 242-245).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Sharma, S., Shah, D., Bhavsar, R., Jaiswal, B., &amp; </a:t>
            </a:r>
            <a:r>
              <a:rPr lang="en-US" sz="1600" err="1">
                <a:latin typeface="Times New Roman"/>
                <a:cs typeface="Arial"/>
              </a:rPr>
              <a:t>Bamniya</a:t>
            </a:r>
            <a:r>
              <a:rPr lang="en-US" sz="1600">
                <a:latin typeface="Times New Roman"/>
                <a:cs typeface="Arial"/>
              </a:rPr>
              <a:t>, K. (2014, January). Automated detection of animals in context to </a:t>
            </a:r>
            <a:r>
              <a:rPr lang="en-US" sz="1600" err="1">
                <a:latin typeface="Times New Roman"/>
                <a:cs typeface="Arial"/>
              </a:rPr>
              <a:t>indian</a:t>
            </a:r>
            <a:r>
              <a:rPr lang="en-US" sz="1600">
                <a:latin typeface="Times New Roman"/>
                <a:cs typeface="Arial"/>
              </a:rPr>
              <a:t> scenario. In 2014 5th International Conference on Intelligent Systems, Modelling and Simulation (pp. 334-338). IEEE. </a:t>
            </a:r>
          </a:p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Amrutha, H. M., Naresh, E., </a:t>
            </a:r>
            <a:r>
              <a:rPr lang="en-US" sz="1600" err="1">
                <a:latin typeface="Times New Roman"/>
                <a:cs typeface="Arial"/>
              </a:rPr>
              <a:t>Kambli</a:t>
            </a:r>
            <a:r>
              <a:rPr lang="en-US" sz="1600">
                <a:latin typeface="Times New Roman"/>
                <a:cs typeface="Arial"/>
              </a:rPr>
              <a:t>, P., Dayananda, P., &amp; </a:t>
            </a:r>
            <a:r>
              <a:rPr lang="en-US" sz="1600" err="1">
                <a:latin typeface="Times New Roman"/>
                <a:cs typeface="Arial"/>
              </a:rPr>
              <a:t>Niranjanamurthy</a:t>
            </a:r>
            <a:r>
              <a:rPr lang="en-US" sz="1600">
                <a:latin typeface="Times New Roman"/>
                <a:cs typeface="Arial"/>
              </a:rPr>
              <a:t>, M. (2022, December). Identification of Harmful animal detection using Image Processing Technique. In 2022 Fourth International Conference on Cognitive Computing and Information Processing (CCIP) (pp. 1-5).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Bandari G., Devi, L. N., &amp; Srividya, P. (2022, December). Wild Animal Detection using a Machine Learning Approach and Alerting using LoRa Communication. In 2022 International Conference on Smart Generation Computing, Communication and Networking (SMART GENCON) (pp. 1-5).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 err="1">
                <a:latin typeface="Times New Roman"/>
                <a:cs typeface="Arial"/>
              </a:rPr>
              <a:t>Sreedevi</a:t>
            </a:r>
            <a:r>
              <a:rPr lang="en-US" sz="1600">
                <a:latin typeface="Times New Roman"/>
                <a:cs typeface="Arial"/>
              </a:rPr>
              <a:t> K L , </a:t>
            </a:r>
            <a:r>
              <a:rPr lang="en-US" sz="1600" err="1">
                <a:latin typeface="Times New Roman"/>
                <a:cs typeface="Arial"/>
              </a:rPr>
              <a:t>Anitha</a:t>
            </a:r>
            <a:r>
              <a:rPr lang="en-US" sz="1600">
                <a:latin typeface="Times New Roman"/>
                <a:cs typeface="Arial"/>
              </a:rPr>
              <a:t> Edison. Wild Animal Detection using Deep Learning Approach and Alerting using LoRa Communication. In 2022 International Conference on Smart Generation Computing, Communication and Networking  (pp. 1-5). IEEE. 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210E505-6861-6ED9-D254-B015FB84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7" name="Google Shape;273;p19">
            <a:extLst>
              <a:ext uri="{FF2B5EF4-FFF2-40B4-BE49-F238E27FC236}">
                <a16:creationId xmlns:a16="http://schemas.microsoft.com/office/drawing/2014/main" id="{BD90791A-F4ED-E376-ED91-CE096271605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879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BE891-0525-40D8-AC1A-933AD5130E4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Arial"/>
              </a:rPr>
              <a:t>References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74AC969-AD67-43A6-8576-193843AF8B8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28B56-1FC3-28FF-BE53-7A2E2BC4F086}"/>
              </a:ext>
            </a:extLst>
          </p:cNvPr>
          <p:cNvSpPr txBox="1"/>
          <p:nvPr/>
        </p:nvSpPr>
        <p:spPr>
          <a:xfrm>
            <a:off x="450213" y="1163580"/>
            <a:ext cx="8342924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 err="1">
                <a:latin typeface="Times New Roman"/>
                <a:cs typeface="Arial"/>
              </a:rPr>
              <a:t>Peramo</a:t>
            </a:r>
            <a:r>
              <a:rPr lang="en-US" sz="1600">
                <a:latin typeface="Times New Roman"/>
                <a:cs typeface="Arial"/>
              </a:rPr>
              <a:t>, E., </a:t>
            </a:r>
            <a:r>
              <a:rPr lang="en-US" sz="1600" err="1">
                <a:latin typeface="Times New Roman"/>
                <a:cs typeface="Arial"/>
              </a:rPr>
              <a:t>Aborot</a:t>
            </a:r>
            <a:r>
              <a:rPr lang="en-US" sz="1600">
                <a:latin typeface="Times New Roman"/>
                <a:cs typeface="Arial"/>
              </a:rPr>
              <a:t>, J., </a:t>
            </a:r>
            <a:r>
              <a:rPr lang="en-US" sz="1600" err="1">
                <a:latin typeface="Times New Roman"/>
                <a:cs typeface="Arial"/>
              </a:rPr>
              <a:t>Bensig</a:t>
            </a:r>
            <a:r>
              <a:rPr lang="en-US" sz="1600">
                <a:latin typeface="Times New Roman"/>
                <a:cs typeface="Arial"/>
              </a:rPr>
              <a:t>, J. R., </a:t>
            </a:r>
            <a:r>
              <a:rPr lang="en-US" sz="1600" err="1">
                <a:latin typeface="Times New Roman"/>
                <a:cs typeface="Arial"/>
              </a:rPr>
              <a:t>Deiparine</a:t>
            </a:r>
            <a:r>
              <a:rPr lang="en-US" sz="1600">
                <a:latin typeface="Times New Roman"/>
                <a:cs typeface="Arial"/>
              </a:rPr>
              <a:t>, P. J., Flores, S. M., </a:t>
            </a:r>
            <a:r>
              <a:rPr lang="en-US" sz="1600" err="1">
                <a:latin typeface="Times New Roman"/>
                <a:cs typeface="Arial"/>
              </a:rPr>
              <a:t>Gumera</a:t>
            </a:r>
            <a:r>
              <a:rPr lang="en-US" sz="1600">
                <a:latin typeface="Times New Roman"/>
                <a:cs typeface="Arial"/>
              </a:rPr>
              <a:t>, C., &amp; de Leon, F. A. (2022, November). Intelligent Flood Detection using Traffic Surveillance Images based on Convolutional Neural Network and Image Parsing. In 2022 IEEE International Conference on Computing (ICOCO) (pp. 220-225).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 err="1">
                <a:latin typeface="Times New Roman"/>
                <a:cs typeface="Arial"/>
              </a:rPr>
              <a:t>Baydargil</a:t>
            </a:r>
            <a:r>
              <a:rPr lang="en-US" sz="1600">
                <a:latin typeface="Times New Roman"/>
                <a:cs typeface="Arial"/>
              </a:rPr>
              <a:t>, H. B., </a:t>
            </a:r>
            <a:r>
              <a:rPr lang="en-US" sz="1600" err="1">
                <a:latin typeface="Times New Roman"/>
                <a:cs typeface="Arial"/>
              </a:rPr>
              <a:t>Serdaroglu</a:t>
            </a:r>
            <a:r>
              <a:rPr lang="en-US" sz="1600">
                <a:latin typeface="Times New Roman"/>
                <a:cs typeface="Arial"/>
              </a:rPr>
              <a:t>, S., Park, J. S., Park, K. H., &amp; Shin, H. S. (2018, September). Flood detection and control using deep convolutional encoder-decoder architecture. In 2018 International conference on information and communication technology robotics (ICT-ROBOT) (pp. 1-3).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Dr. </a:t>
            </a:r>
            <a:r>
              <a:rPr lang="en-US" sz="1600" err="1">
                <a:latin typeface="Times New Roman"/>
                <a:cs typeface="Arial"/>
              </a:rPr>
              <a:t>Neeba</a:t>
            </a:r>
            <a:r>
              <a:rPr lang="en-US" sz="1600">
                <a:latin typeface="Times New Roman"/>
                <a:cs typeface="Arial"/>
              </a:rPr>
              <a:t> E A. Flood Detection and Depth Estimation Using Deep Learning, digital elevation models, and machine learning algorithms. Remote Sensing, 14(3), 440.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Times New Roman"/>
                <a:cs typeface="Arial"/>
              </a:rPr>
              <a:t>Samira </a:t>
            </a:r>
            <a:r>
              <a:rPr lang="en-US" sz="1600" err="1">
                <a:latin typeface="Times New Roman"/>
                <a:cs typeface="Arial"/>
              </a:rPr>
              <a:t>Pouyanfar</a:t>
            </a:r>
            <a:r>
              <a:rPr lang="en-US" sz="1600">
                <a:latin typeface="Times New Roman"/>
                <a:cs typeface="Arial"/>
              </a:rPr>
              <a:t> and her team (2019, September). Unconstrained flood event detection using adversarial data augmentation. In 2019 IEEE International Conference on Image Processing (ICIP) (pp. 155-159). IEEE. </a:t>
            </a:r>
            <a:endParaRPr lang="en-US" sz="16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1600">
              <a:latin typeface="Times New Roman"/>
            </a:endParaRPr>
          </a:p>
          <a:p>
            <a:pPr marL="285750" indent="-285750" algn="just">
              <a:buFont typeface="Wingdings"/>
              <a:buChar char="§"/>
            </a:pPr>
            <a:endParaRPr lang="en-US" sz="1600">
              <a:latin typeface="Times New Roman"/>
              <a:cs typeface="Arial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29F5EE-0531-6746-B9E2-BC881F54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  <p:sp>
        <p:nvSpPr>
          <p:cNvPr id="7" name="Google Shape;273;p19">
            <a:extLst>
              <a:ext uri="{FF2B5EF4-FFF2-40B4-BE49-F238E27FC236}">
                <a16:creationId xmlns:a16="http://schemas.microsoft.com/office/drawing/2014/main" id="{5DBFEB81-B017-600D-7276-583FD95383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850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408" name="Google Shape;408;p32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  <a:p>
            <a:pPr marL="34290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  <a:p>
            <a:pPr marL="34290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  <a:p>
            <a:pPr marL="342900" lvl="0" indent="-342900" algn="ctr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Thank You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A1F0A3-E905-E63E-923C-333BD56F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18/03/2024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" y="-8096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Motivation 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29640"/>
            <a:ext cx="8229600" cy="4525963"/>
          </a:xfrm>
        </p:spPr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safety of people and infrastructure in areas prone to natural hazards. 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environmental impact of human activity.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A2ECD-A7C9-4BC5-B99B-D6CB857FEA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6D74C-69F7-0ABB-8A23-52FDD8675457}"/>
              </a:ext>
            </a:extLst>
          </p:cNvPr>
          <p:cNvSpPr txBox="1"/>
          <p:nvPr/>
        </p:nvSpPr>
        <p:spPr>
          <a:xfrm>
            <a:off x="508000" y="5379463"/>
            <a:ext cx="39324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Himachal Pradesh witnessed around 3000 accidents every year</a:t>
            </a:r>
          </a:p>
        </p:txBody>
      </p:sp>
      <p:pic>
        <p:nvPicPr>
          <p:cNvPr id="7" name="Picture 6" descr="A elephant walking on a road with people around it&#10;&#10;Description automatically generated">
            <a:extLst>
              <a:ext uri="{FF2B5EF4-FFF2-40B4-BE49-F238E27FC236}">
                <a16:creationId xmlns:a16="http://schemas.microsoft.com/office/drawing/2014/main" id="{47CBBAF8-1F93-E058-D26E-C975A071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539" y="3124821"/>
            <a:ext cx="4027261" cy="2241422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B44F41C-CA52-D553-D351-596B7D86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18/03/2024</a:t>
            </a:r>
            <a:endParaRPr lang="en-IN" sz="1000" dirty="0">
              <a:effectLst/>
            </a:endParaRPr>
          </a:p>
        </p:txBody>
      </p:sp>
      <p:sp>
        <p:nvSpPr>
          <p:cNvPr id="10" name="Footer Placeholder 19">
            <a:extLst>
              <a:ext uri="{FF2B5EF4-FFF2-40B4-BE49-F238E27FC236}">
                <a16:creationId xmlns:a16="http://schemas.microsoft.com/office/drawing/2014/main" id="{9E25DEBB-F74A-B947-61EA-DDE9D5EB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66510"/>
            <a:ext cx="28956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50E18-1632-7B9D-CCD2-D191CB72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6098"/>
            <a:ext cx="3932421" cy="23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8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9A1F6-3CE0-4DB9-9347-3274EE16BEA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Literature Survey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102314"/>
              </p:ext>
            </p:extLst>
          </p:nvPr>
        </p:nvGraphicFramePr>
        <p:xfrm>
          <a:off x="497840" y="1087120"/>
          <a:ext cx="8305797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TITLE OF THE PAPER WITH YEAR 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USED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 AND CONS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Mrs.Meera.S,Priyadharshini,P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Vardhitha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SaiCharitha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 Detection Alert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&amp;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systems effective in both day and night time.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Cons:Only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animals within 10 meter radius are detected.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Sanjay </a:t>
                      </a:r>
                      <a:r>
                        <a:rPr lang="en-US" sz="1600" b="0" i="0" u="none" strike="noStrike" noProof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Santhanam,Sudhir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Sidaarthan,Sai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Sudha </a:t>
                      </a:r>
                      <a:r>
                        <a:rPr lang="en-US" sz="1600" b="0" i="0" u="none" strike="noStrike" noProof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Panigrahi,Bhargav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 Detection for Road Safety using Deep Learning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YOLOv3 &amp;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LiDar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gives 91% accuracy.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efficiency depends on how slow the vehicle moves in some situations.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Nopparut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L,Worapan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Kusakunniran,Seiji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Hotta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of Animal Behind Cage Using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CNN-M2DET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is 88% 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is designed to only two types of 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A10C17D-CB95-8A52-2C71-A8035CBD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400800"/>
            <a:ext cx="2133600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18/03/2024</a:t>
            </a:r>
          </a:p>
        </p:txBody>
      </p:sp>
      <p:sp>
        <p:nvSpPr>
          <p:cNvPr id="3" name="Footer Placeholder 19">
            <a:extLst>
              <a:ext uri="{FF2B5EF4-FFF2-40B4-BE49-F238E27FC236}">
                <a16:creationId xmlns:a16="http://schemas.microsoft.com/office/drawing/2014/main" id="{4C1B0B1F-C4CF-A084-A08E-132C6855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>
                <a:solidFill>
                  <a:srgbClr val="89898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Review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426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9A1F6-3CE0-4DB9-9347-3274EE16BEA2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792163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Literature Survey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925060"/>
              </p:ext>
            </p:extLst>
          </p:nvPr>
        </p:nvGraphicFramePr>
        <p:xfrm>
          <a:off x="457200" y="981425"/>
          <a:ext cx="8305795" cy="5358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1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 Moy de Vitry,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Simon Kramer,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 Dirk Wegner,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João P.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Leitão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Scalable Flood Level Trend Monitoring with Surveillance Cameras using a Deep Convolutional Neural Network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  <a:r>
                        <a:rPr lang="en-US" sz="1600" b="1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6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Water Level Trends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 Noisy 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Nivali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Yadav,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UmeshThakur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Akanksha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Poonia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Rajeevan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Chandel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Crash Detection and Traffic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 Took only 0.5s to analyze an image.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Quickness of the model Depend on the GPU is used.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9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Kyu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Beom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Lee,</a:t>
                      </a:r>
                    </a:p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Hyu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application of a deep learning algorithm for automatic detection of unexpected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accidents under bad CCTV monitoring conditions in tunnels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RCNN,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ODTS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 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to detect the accidents within 10 seconds.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 Discrepancies in object detection performance, potential false detections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8AD885-98AB-45CC-84E9-7463D6F32671}"/>
              </a:ext>
            </a:extLst>
          </p:cNvPr>
          <p:cNvSpPr txBox="1">
            <a:spLocks/>
          </p:cNvSpPr>
          <p:nvPr/>
        </p:nvSpPr>
        <p:spPr>
          <a:xfrm>
            <a:off x="457200" y="64979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18/03/2024</a:t>
            </a:r>
            <a:endParaRPr lang="en-IN" dirty="0">
              <a:effectLst/>
            </a:endParaRPr>
          </a:p>
        </p:txBody>
      </p:sp>
      <p:sp>
        <p:nvSpPr>
          <p:cNvPr id="5" name="Footer Placeholder 19">
            <a:extLst>
              <a:ext uri="{FF2B5EF4-FFF2-40B4-BE49-F238E27FC236}">
                <a16:creationId xmlns:a16="http://schemas.microsoft.com/office/drawing/2014/main" id="{1CB53632-C044-44CD-4B34-2B46B59B3F4B}"/>
              </a:ext>
            </a:extLst>
          </p:cNvPr>
          <p:cNvSpPr txBox="1">
            <a:spLocks/>
          </p:cNvSpPr>
          <p:nvPr/>
        </p:nvSpPr>
        <p:spPr>
          <a:xfrm>
            <a:off x="3276600" y="64928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>
                <a:solidFill>
                  <a:srgbClr val="89898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Review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3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9A1F6-3CE0-4DB9-9347-3274EE16BEA2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314959" y="0"/>
            <a:ext cx="8229600" cy="792163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Literature Survey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146422"/>
              </p:ext>
            </p:extLst>
          </p:nvPr>
        </p:nvGraphicFramePr>
        <p:xfrm>
          <a:off x="533400" y="693118"/>
          <a:ext cx="8153400" cy="5582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7848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Sreedevi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L,Dr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Anitha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Edison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Animal Detection using Deep Learning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Depth-wise separable convolution &amp;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99.6% accuracy for classification of wild</a:t>
                      </a:r>
                      <a:r>
                        <a:rPr lang="en-US" sz="20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Animal.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Cons:The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number of images that used to train is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64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Amrutha H M,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Naresh E</a:t>
                      </a:r>
                      <a:r>
                        <a:rPr lang="en-US" sz="20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Prashanth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Kambli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Dayananda P and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Niranjanamurthy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Identification of Harmful animal detection using Image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Technique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 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 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Actual interval item discovery YOLO system is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 effective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Cons:the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Quickness of the model Depend on the GPU is used.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2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T. Rajendran,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Abdul Kareem. D,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 Imtiaz. N and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Jagadeesh. K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Obstacles Detection using Convolution Neural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and Report using IoT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Conventional Neural Networks, Median filter,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detection, OTSU threshold.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 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approach of classifying the negative obstacles Cons: The communications between the camera and ESP sensors are highly reliable.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05A7A8-B66D-CC91-693F-C75C3549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400800"/>
            <a:ext cx="2133600" cy="365125"/>
          </a:xfrm>
        </p:spPr>
        <p:txBody>
          <a:bodyPr/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18/03/2024</a:t>
            </a:r>
            <a:endParaRPr lang="en-IN" dirty="0">
              <a:effectLst/>
            </a:endParaRPr>
          </a:p>
        </p:txBody>
      </p:sp>
      <p:sp>
        <p:nvSpPr>
          <p:cNvPr id="3" name="Footer Placeholder 19">
            <a:extLst>
              <a:ext uri="{FF2B5EF4-FFF2-40B4-BE49-F238E27FC236}">
                <a16:creationId xmlns:a16="http://schemas.microsoft.com/office/drawing/2014/main" id="{A019DB9D-2A14-3D72-1F3A-91C061D2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>
                <a:solidFill>
                  <a:srgbClr val="89898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Review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548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9A1F6-3CE0-4DB9-9347-3274EE16BEA2}" type="slidenum">
              <a:rPr lang="en-US" dirty="0"/>
              <a:pPr>
                <a:defRPr/>
              </a:pPr>
              <a:t>7</a:t>
            </a:fld>
            <a:endParaRPr lang="en-US"/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/>
            <a:r>
              <a:rPr lang="en-US" sz="3800" dirty="0">
                <a:solidFill>
                  <a:srgbClr val="FF0000"/>
                </a:solidFill>
                <a:latin typeface="Times New Roman"/>
                <a:cs typeface="Times New Roman"/>
              </a:rPr>
              <a:t>Literature Survey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173659"/>
              </p:ext>
            </p:extLst>
          </p:nvPr>
        </p:nvGraphicFramePr>
        <p:xfrm>
          <a:off x="533400" y="863601"/>
          <a:ext cx="8102600" cy="5446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3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38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Husnu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Baris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Baydargil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Serkan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Serdaroglu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Jang-Sik Park,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Kwang-Hee Park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US" sz="1600" b="0" i="0" u="none" strike="noStrike" noProof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Flood Detection and Control Using Deep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Convolutional Encoder-decoder Architecture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segmentation,</a:t>
                      </a:r>
                    </a:p>
                    <a:p>
                      <a:pPr lvl="0">
                        <a:buNone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Pros:High</a:t>
                      </a:r>
                      <a:r>
                        <a:rPr lang="en-US" sz="1600" b="0" i="0" u="none" strike="noStrike" baseline="0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of 88% 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 </a:t>
                      </a:r>
                      <a:r>
                        <a:rPr lang="en-US" sz="1400" b="0" i="0" u="none" strike="noStrike" baseline="0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for More Thorough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666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Samira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Pouyanfar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Yudong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Tao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Saad Sadiq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Haiman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Tian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0" i="0" u="none" strike="noStrike" noProof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Yuexuan</a:t>
                      </a: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Unconstrained flood event detection using adversarial data augmentation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style transfer, generative adversarial networks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 </a:t>
                      </a:r>
                      <a:r>
                        <a:rPr lang="en-US" sz="16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CycleGAN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employed as part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proposed data augmentation to transfer various styles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 </a:t>
                      </a: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non-flood images can be increased to evaluate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Vineeth V,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sz="1600" b="0" i="0" u="none" strike="noStrike" baseline="0" noProof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Neeba</a:t>
                      </a: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 A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Flood Detection using Deep </a:t>
                      </a:r>
                      <a:r>
                        <a:rPr lang="en-US" sz="1600" b="0" i="0" u="none" strike="noStrike" noProof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CNN.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Region Based CNN (MRCNN).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baseline="0" noProof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Pros:The</a:t>
                      </a:r>
                      <a:r>
                        <a:rPr lang="en-US" sz="1600" b="0" i="0" u="none" strike="noStrike" baseline="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of 94 with 50 epoch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 Future improvements are needed.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A1CD186-0C7E-3DDE-1EA1-80CDCB81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400800"/>
            <a:ext cx="2133600" cy="365125"/>
          </a:xfrm>
        </p:spPr>
        <p:txBody>
          <a:bodyPr/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18/03/2024</a:t>
            </a:r>
            <a:endParaRPr lang="en-IN" dirty="0">
              <a:effectLst/>
            </a:endParaRP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B3D5158C-1C22-4A18-CE07-7D55C497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>
                <a:solidFill>
                  <a:srgbClr val="89898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Review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754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>
            <a:spLocks noGrp="1"/>
          </p:cNvSpPr>
          <p:nvPr>
            <p:ph type="dt" idx="10"/>
          </p:nvPr>
        </p:nvSpPr>
        <p:spPr>
          <a:xfrm>
            <a:off x="5334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18/03/2024</a:t>
            </a:r>
            <a:endParaRPr lang="en-IN" dirty="0">
              <a:effectLst/>
            </a:endParaRPr>
          </a:p>
        </p:txBody>
      </p:sp>
      <p:sp>
        <p:nvSpPr>
          <p:cNvPr id="180" name="Google Shape;18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433435" y="283464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in Existing system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1"/>
          </p:nvPr>
        </p:nvSpPr>
        <p:spPr>
          <a:xfrm>
            <a:off x="395335" y="1135856"/>
            <a:ext cx="8305800" cy="41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 efficiency depends on how slow the vehicle moves in some situations.</a:t>
            </a:r>
          </a:p>
          <a:p>
            <a:pPr marL="11430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The effectiveness of deep learning models heavily relies on the quality and diversity of the training data.</a:t>
            </a:r>
          </a:p>
          <a:p>
            <a:endParaRPr lang="en-IN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Usability Issues: Poor user interface design.</a:t>
            </a:r>
          </a:p>
          <a:p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Poor Error Handling: Inadequate error handling mechanisms that fail to gracefully handle unexpected situations, leading to system failures or incorrect behavior.</a:t>
            </a:r>
            <a:endParaRPr lang="en-IN" sz="2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3" name="Google Shape;18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457200" y="-601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450410" y="1243767"/>
            <a:ext cx="8229600" cy="482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Integration of YOLOv8, a fast and accurate object detection algorithm, focusing on</a:t>
            </a:r>
          </a:p>
          <a:p>
            <a:pPr marL="0" indent="0" algn="just">
              <a:spcBef>
                <a:spcPts val="0"/>
              </a:spcBef>
              <a:buSzPts val="1600"/>
              <a:buNone/>
            </a:pPr>
            <a:r>
              <a:rPr lang="en-US" sz="1800" dirty="0">
                <a:latin typeface="Times New Roman"/>
                <a:cs typeface="Times New Roman"/>
              </a:rPr>
              <a:t>     instance segmentation for flood detection.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Utilization of CSPDarknet53, </a:t>
            </a:r>
            <a:r>
              <a:rPr lang="en-US" sz="1800" dirty="0" err="1">
                <a:latin typeface="Times New Roman"/>
                <a:cs typeface="Times New Roman"/>
              </a:rPr>
              <a:t>PANet</a:t>
            </a:r>
            <a:r>
              <a:rPr lang="en-US" sz="1800" dirty="0">
                <a:latin typeface="Times New Roman"/>
                <a:cs typeface="Times New Roman"/>
              </a:rPr>
              <a:t>, and a YOLO head for precise detection of</a:t>
            </a:r>
          </a:p>
          <a:p>
            <a:pPr marL="0" indent="0" algn="just">
              <a:spcBef>
                <a:spcPts val="0"/>
              </a:spcBef>
              <a:buSzPts val="1600"/>
              <a:buNone/>
            </a:pPr>
            <a:r>
              <a:rPr lang="en-US" sz="1800" dirty="0">
                <a:latin typeface="Times New Roman"/>
                <a:cs typeface="Times New Roman"/>
              </a:rPr>
              <a:t>     accidents, road obstacles, and wildlife in terrain environments.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Instance segmentation provides pixel-level delineation for flood-affected areas,</a:t>
            </a:r>
          </a:p>
          <a:p>
            <a:pPr marL="0" indent="0" algn="just">
              <a:spcBef>
                <a:spcPts val="0"/>
              </a:spcBef>
              <a:buSzPts val="1600"/>
              <a:buNone/>
            </a:pPr>
            <a:r>
              <a:rPr lang="en-US" sz="1800" dirty="0">
                <a:latin typeface="Times New Roman"/>
                <a:cs typeface="Times New Roman"/>
              </a:rPr>
              <a:t>     enhancing detailed object understanding.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Real-time monitoring of CCTV feeds triggers immediate alerts for emergency response or flood management.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Visualized and analyzed data informs decision-making, ensuring optimal performance through continuous maintenance.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Enhanced safety and community resilience achieved by enabling rapid hazard detection and accurate categorization.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Provision of data-driven insights for effective decision-making processes.</a:t>
            </a:r>
          </a:p>
          <a:p>
            <a:pPr marL="285750" indent="-285750" algn="just">
              <a:spcBef>
                <a:spcPts val="0"/>
              </a:spcBef>
              <a:buSzPts val="1600"/>
            </a:pPr>
            <a:r>
              <a:rPr lang="en-US" sz="1800" dirty="0">
                <a:latin typeface="Times New Roman"/>
                <a:cs typeface="Times New Roman"/>
              </a:rPr>
              <a:t>Future work may involve refining models and expanding capabilities for broader terrain safety applications, further benefiting community well-being.</a:t>
            </a:r>
            <a:endParaRPr lang="en-US" sz="1800"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18/03/2024</a:t>
            </a:r>
            <a:endParaRPr dirty="0"/>
          </a:p>
        </p:txBody>
      </p:sp>
      <p:sp>
        <p:nvSpPr>
          <p:cNvPr id="191" name="Google Shape;19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Review</a:t>
            </a:r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2074</Words>
  <Application>Microsoft Office PowerPoint</Application>
  <PresentationFormat>On-screen Show (4:3)</PresentationFormat>
  <Paragraphs>330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Wingdings</vt:lpstr>
      <vt:lpstr>Arial</vt:lpstr>
      <vt:lpstr>Calibri</vt:lpstr>
      <vt:lpstr>Arial Bold</vt:lpstr>
      <vt:lpstr>Times New Roman</vt:lpstr>
      <vt:lpstr>Office Theme</vt:lpstr>
      <vt:lpstr>Introduction </vt:lpstr>
      <vt:lpstr>Objective(s)</vt:lpstr>
      <vt:lpstr>Motivation </vt:lpstr>
      <vt:lpstr>Literature Survey</vt:lpstr>
      <vt:lpstr>Literature Survey</vt:lpstr>
      <vt:lpstr>Literature Survey</vt:lpstr>
      <vt:lpstr>Literature Survey</vt:lpstr>
      <vt:lpstr>Issues in Existing system</vt:lpstr>
      <vt:lpstr>Proposed System</vt:lpstr>
      <vt:lpstr> Architecture Diagram</vt:lpstr>
      <vt:lpstr>List of modules</vt:lpstr>
      <vt:lpstr>Module 1: Accident Detection</vt:lpstr>
      <vt:lpstr>PowerPoint Presentation</vt:lpstr>
      <vt:lpstr>PowerPoint Presentation</vt:lpstr>
      <vt:lpstr> Functional Architecture</vt:lpstr>
      <vt:lpstr>Algorithm Used</vt:lpstr>
      <vt:lpstr>Implementation</vt:lpstr>
      <vt:lpstr>Implementation</vt:lpstr>
      <vt:lpstr>Implementation</vt:lpstr>
      <vt:lpstr>Performance Evaluation</vt:lpstr>
      <vt:lpstr>Performance Evaluation</vt:lpstr>
      <vt:lpstr>Test cases</vt:lpstr>
      <vt:lpstr>System Requirements</vt:lpstr>
      <vt:lpstr>List of Publications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Gokulakrishnan K J</cp:lastModifiedBy>
  <cp:revision>361</cp:revision>
  <dcterms:created xsi:type="dcterms:W3CDTF">2011-08-12T07:40:34Z</dcterms:created>
  <dcterms:modified xsi:type="dcterms:W3CDTF">2024-03-20T02:17:44Z</dcterms:modified>
</cp:coreProperties>
</file>